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24"/>
  </p:notesMasterIdLst>
  <p:sldIdLst>
    <p:sldId id="256" r:id="rId5"/>
    <p:sldId id="257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58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87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E4503A-17A4-4729-95B9-4C87F97B79CE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3B8F12-6423-4A64-A563-07DB0AA0E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783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898FFE-8E0B-463C-B11A-AC9F71625E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51F344-82E9-40EB-A265-C97DD624B2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AA7487-2496-4CAA-B6EE-ED289B9FA3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51F14-F7A0-4AA9-A9F8-3DFFCD6FE32C}" type="datetime1">
              <a:rPr lang="en-US" smtClean="0"/>
              <a:t>4/26/2024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3C99D7-9206-4B7C-8A83-C403ADDCA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BD30D8-E8D9-42EC-84D5-216983532A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753AF-043A-42AE-B484-07A6C446C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083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CEBC23-018D-4783-A2E1-CB45E90D0D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9FB524-4D98-4732-A54A-D011F4B037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B5C409-6FF9-4B6C-81A0-4EFCB6B41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C2FBF-8BB1-454E-AF8A-73381747B5BA}" type="datetime1">
              <a:rPr lang="en-US" smtClean="0"/>
              <a:t>4/26/2024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A49BD5-8068-43D6-91F0-6B084BDD24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1B1530-BB86-4E7D-B35B-181D25426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753AF-043A-42AE-B484-07A6C446C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192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070B1EE-ADA4-433E-8513-2CC713911F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0CB6A0-A789-481D-A4EE-A6573694D8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804166-BAEF-426E-96F0-8E3D6C4671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DFEFB-9E5A-40C5-BF39-E90A3E3C8EB7}" type="datetime1">
              <a:rPr lang="en-US" smtClean="0"/>
              <a:t>4/26/2024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E63A7A-0FDF-40D4-A494-F0BA1D8F4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A1CA28-7298-4AFE-AB7C-7F74FD645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753AF-043A-42AE-B484-07A6C446C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344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55893-BA02-4575-9FA1-4A19ECC1BF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86221E-D0E0-4DEA-BE24-E353AA6F20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0E1472-9CA2-4FBA-A6CA-7B3623DA25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443EC-6FC1-43BB-914F-B8FB11A35CE3}" type="datetime1">
              <a:rPr lang="en-US" smtClean="0"/>
              <a:t>4/26/2024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AACFCA-6B49-429C-BC16-A71D927E2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6AD164-8404-4D28-B161-E269178B7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753AF-043A-42AE-B484-07A6C446C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204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06835E-5124-4E58-BC22-9E4FDD6B3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7E9D9F-8FCF-4711-9D84-DA4165C4CD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98F1F6-03EE-4A06-AF2E-2CD6BE4ED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D402B-5A9C-4DED-AF24-E00D7A61E84C}" type="datetime1">
              <a:rPr lang="en-US" smtClean="0"/>
              <a:t>4/26/2024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7E5B57-0652-4C09-B91A-AC1E67B6EB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95D567-C7BB-4A37-81CB-5479DAF69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753AF-043A-42AE-B484-07A6C446C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524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774337-0183-449E-B59C-2464EB417F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A27754-B525-47A6-B298-758F90BFE7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FC4440-9ECA-47C1-B599-36BE700728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DCC5D9-70A8-4450-A4F2-BAE7806C0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0B73B-73A4-444D-A5AD-F3733E6E00F5}" type="datetime1">
              <a:rPr lang="en-US" smtClean="0"/>
              <a:t>4/26/2024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253BBA-DF51-40F9-A2DA-A54302EE9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299841-8BD7-4CF1-8F61-36751FE07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753AF-043A-42AE-B484-07A6C446C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599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CBA06-6B7B-4246-BD1F-3DCE770BDB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0AA7EF-45A2-4E0E-82B0-53551CD525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4CACE2-80BD-4389-A937-5846FCC3AA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18006D5-6116-4BA1-B806-7090B92494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DA31FD6-824B-4C6B-923D-B033D0D3F1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A420681-C7BE-4DAF-8CC8-48B6A6531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94EDD-EEA9-4AA3-83D6-527175D54FAF}" type="datetime1">
              <a:rPr lang="en-US" smtClean="0"/>
              <a:t>4/26/2024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A27063F-EEFD-43B9-96C0-B9035C4DA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3C73F38-E5E2-4950-AFF1-3DEBAE5E6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753AF-043A-42AE-B484-07A6C446C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273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5264E7-EA4B-42E3-8414-E026940384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FBDE72-A1D4-4F87-A7D1-1B8773431E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B47AA-0A45-4B6A-BC3C-5D2B4832C55A}" type="datetime1">
              <a:rPr lang="en-US" smtClean="0"/>
              <a:t>4/26/2024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4C0D935-C610-4ED9-A007-C92750CEFC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FCB9A0-A58F-4AD7-8FB6-A17C3CE4F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753AF-043A-42AE-B484-07A6C446C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49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16320B5-F848-4C23-A81E-12F9ED4623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52460-E0D7-44CB-9597-FDB7F88A6DA4}" type="datetime1">
              <a:rPr lang="en-US" smtClean="0"/>
              <a:t>4/26/2024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B482D80-C93F-4651-90C5-A09B211A6C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25CE5E-5A19-43F9-8559-4B8D23DA1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753AF-043A-42AE-B484-07A6C446C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82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B2C5EC-A7D3-4B58-953B-9FF621AD31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A5F171-374E-4B91-BD80-EDC8386BA8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6FCA8A-63A6-44AE-8A81-36087B370B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B8ED49-1B52-4A38-89EC-87B7361107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9D17F-C04A-4F5F-95FA-3A11E971EEB4}" type="datetime1">
              <a:rPr lang="en-US" smtClean="0"/>
              <a:t>4/26/2024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46F178-B898-4B4D-8683-FAD73240B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D0D95D-BAF7-4CE0-A93F-3D9BAE19F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753AF-043A-42AE-B484-07A6C446C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713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4C2307-9B61-4B10-A861-79A3744A50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A254D3B-9CB0-4111-AD59-947B49857C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1ECB7A-0D76-43BB-9B20-A4BC9DA7A6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949BB5-8FA0-4995-AD3D-B7B59E2FF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4D794-7ED1-4586-8B88-A2A504EF65EB}" type="datetime1">
              <a:rPr lang="en-US" smtClean="0"/>
              <a:t>4/26/2024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6E7172-D89F-4099-B2C5-D2E0D8C23B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ED64B4-590F-44B3-9F22-B69F77D06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753AF-043A-42AE-B484-07A6C446C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376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0B01C5C-1B91-403A-929B-B5971315B3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E5CAF2-E029-4BDD-8140-FA440314F6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AAEF6E-22F6-4D43-A709-51C33997AC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248B38-039C-4C45-A74D-B324891A5C25}" type="datetime1">
              <a:rPr lang="en-US" smtClean="0"/>
              <a:t>4/26/2024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F6FC42-8735-4F5F-97A3-5799BC0301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54384E-B9E5-41A0-9AD5-F99BE64ECD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D753AF-043A-42AE-B484-07A6C446C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518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97F191-50FC-48B8-BD4C-ABDE77BE96E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8683239-7E4C-4134-99AB-168ED44CDB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178"/>
            <a:ext cx="12192000" cy="6858000"/>
          </a:xfrm>
          <a:prstGeom prst="rect">
            <a:avLst/>
          </a:prstGeom>
        </p:spPr>
      </p:pic>
      <p:sp>
        <p:nvSpPr>
          <p:cNvPr id="7" name="TextBox 21">
            <a:extLst>
              <a:ext uri="{FF2B5EF4-FFF2-40B4-BE49-F238E27FC236}">
                <a16:creationId xmlns:a16="http://schemas.microsoft.com/office/drawing/2014/main" id="{9E0B7ED8-C677-4A4E-A630-8728D2BD2EA1}"/>
              </a:ext>
            </a:extLst>
          </p:cNvPr>
          <p:cNvSpPr txBox="1"/>
          <p:nvPr/>
        </p:nvSpPr>
        <p:spPr>
          <a:xfrm>
            <a:off x="508578" y="3293805"/>
            <a:ext cx="9936243" cy="61555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818"/>
              </a:lnSpc>
            </a:pPr>
            <a:r>
              <a:rPr lang="en-US" sz="4000" spc="-201" dirty="0" err="1">
                <a:solidFill>
                  <a:srgbClr val="2D231F"/>
                </a:solidFill>
                <a:latin typeface="Poppins"/>
              </a:rPr>
              <a:t>Programme</a:t>
            </a:r>
            <a:r>
              <a:rPr lang="en-US" sz="4000" spc="-201" dirty="0">
                <a:solidFill>
                  <a:srgbClr val="2D231F"/>
                </a:solidFill>
                <a:latin typeface="Poppins"/>
              </a:rPr>
              <a:t>................................................................</a:t>
            </a:r>
          </a:p>
        </p:txBody>
      </p:sp>
      <p:sp>
        <p:nvSpPr>
          <p:cNvPr id="8" name="TextBox 22">
            <a:extLst>
              <a:ext uri="{FF2B5EF4-FFF2-40B4-BE49-F238E27FC236}">
                <a16:creationId xmlns:a16="http://schemas.microsoft.com/office/drawing/2014/main" id="{45C55A34-7A39-4F8E-849E-600462CF94CC}"/>
              </a:ext>
            </a:extLst>
          </p:cNvPr>
          <p:cNvSpPr txBox="1"/>
          <p:nvPr/>
        </p:nvSpPr>
        <p:spPr>
          <a:xfrm>
            <a:off x="198357" y="5044075"/>
            <a:ext cx="6431043" cy="52418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560"/>
              </a:lnSpc>
            </a:pPr>
            <a:r>
              <a:rPr lang="en-US" sz="2800" dirty="0">
                <a:solidFill>
                  <a:srgbClr val="FFF9F7"/>
                </a:solidFill>
                <a:latin typeface="Poppins"/>
              </a:rPr>
              <a:t>Faculties / College................................</a:t>
            </a:r>
          </a:p>
        </p:txBody>
      </p:sp>
      <p:sp>
        <p:nvSpPr>
          <p:cNvPr id="9" name="TextBox 23">
            <a:extLst>
              <a:ext uri="{FF2B5EF4-FFF2-40B4-BE49-F238E27FC236}">
                <a16:creationId xmlns:a16="http://schemas.microsoft.com/office/drawing/2014/main" id="{E65833F4-E1B6-46C2-90B4-56DA4A3DA6D3}"/>
              </a:ext>
            </a:extLst>
          </p:cNvPr>
          <p:cNvSpPr txBox="1"/>
          <p:nvPr/>
        </p:nvSpPr>
        <p:spPr>
          <a:xfrm>
            <a:off x="7704074" y="5044075"/>
            <a:ext cx="5096277" cy="52418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4560"/>
              </a:lnSpc>
            </a:pPr>
            <a:r>
              <a:rPr lang="en-US" sz="2800" dirty="0">
                <a:solidFill>
                  <a:srgbClr val="FFF9F7"/>
                </a:solidFill>
                <a:latin typeface="Poppins"/>
              </a:rPr>
              <a:t>Date ................, 2024</a:t>
            </a:r>
          </a:p>
        </p:txBody>
      </p:sp>
      <p:sp>
        <p:nvSpPr>
          <p:cNvPr id="10" name="TextBox 24">
            <a:extLst>
              <a:ext uri="{FF2B5EF4-FFF2-40B4-BE49-F238E27FC236}">
                <a16:creationId xmlns:a16="http://schemas.microsoft.com/office/drawing/2014/main" id="{2B4E231C-B686-4711-9896-0D6FFE9C95EB}"/>
              </a:ext>
            </a:extLst>
          </p:cNvPr>
          <p:cNvSpPr txBox="1"/>
          <p:nvPr/>
        </p:nvSpPr>
        <p:spPr>
          <a:xfrm>
            <a:off x="8854409" y="6090825"/>
            <a:ext cx="4353013" cy="4912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4480"/>
              </a:lnSpc>
            </a:pPr>
            <a:r>
              <a:rPr lang="en-US" sz="2000" dirty="0">
                <a:solidFill>
                  <a:srgbClr val="2D231F"/>
                </a:solidFill>
                <a:latin typeface="Poppins"/>
              </a:rPr>
              <a:t>Naresuan University</a:t>
            </a:r>
          </a:p>
        </p:txBody>
      </p:sp>
      <p:sp>
        <p:nvSpPr>
          <p:cNvPr id="11" name="TextBox 25">
            <a:extLst>
              <a:ext uri="{FF2B5EF4-FFF2-40B4-BE49-F238E27FC236}">
                <a16:creationId xmlns:a16="http://schemas.microsoft.com/office/drawing/2014/main" id="{9481F24B-02C9-4B7D-9FCF-BFC2C25DFF7F}"/>
              </a:ext>
            </a:extLst>
          </p:cNvPr>
          <p:cNvSpPr txBox="1"/>
          <p:nvPr/>
        </p:nvSpPr>
        <p:spPr>
          <a:xfrm>
            <a:off x="508578" y="2111503"/>
            <a:ext cx="11142743" cy="78290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6547"/>
              </a:lnSpc>
            </a:pPr>
            <a:r>
              <a:rPr lang="en-US" sz="5400" spc="-273" dirty="0">
                <a:solidFill>
                  <a:srgbClr val="2D231F"/>
                </a:solidFill>
                <a:latin typeface="Poppins"/>
              </a:rPr>
              <a:t>AUN-QA </a:t>
            </a:r>
            <a:r>
              <a:rPr lang="en-US" sz="5400" spc="-273" dirty="0" err="1">
                <a:solidFill>
                  <a:srgbClr val="2D231F"/>
                </a:solidFill>
                <a:latin typeface="Poppins"/>
              </a:rPr>
              <a:t>Programme</a:t>
            </a:r>
            <a:r>
              <a:rPr lang="en-US" sz="5400" spc="-273" dirty="0">
                <a:solidFill>
                  <a:srgbClr val="2D231F"/>
                </a:solidFill>
                <a:latin typeface="Poppins"/>
              </a:rPr>
              <a:t> Assessment (IQA) </a:t>
            </a:r>
          </a:p>
        </p:txBody>
      </p:sp>
    </p:spTree>
    <p:extLst>
      <p:ext uri="{BB962C8B-B14F-4D97-AF65-F5344CB8AC3E}">
        <p14:creationId xmlns:p14="http://schemas.microsoft.com/office/powerpoint/2010/main" val="9446443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FE5FBC-6C10-4D2B-9B59-CFA881E03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A168EE-B8B0-4A63-AE56-AECB58F478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4">
            <a:extLst>
              <a:ext uri="{FF2B5EF4-FFF2-40B4-BE49-F238E27FC236}">
                <a16:creationId xmlns:a16="http://schemas.microsoft.com/office/drawing/2014/main" id="{81EED2A7-B878-42D0-9CAB-C5A53A9362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01" y="-123904"/>
            <a:ext cx="12192000" cy="6966503"/>
          </a:xfrm>
          <a:prstGeom prst="rect">
            <a:avLst/>
          </a:prstGeom>
        </p:spPr>
      </p:pic>
      <p:sp>
        <p:nvSpPr>
          <p:cNvPr id="6" name="TextBox 14">
            <a:extLst>
              <a:ext uri="{FF2B5EF4-FFF2-40B4-BE49-F238E27FC236}">
                <a16:creationId xmlns:a16="http://schemas.microsoft.com/office/drawing/2014/main" id="{36267148-D6DC-4E5B-A47E-0C13A723A8A0}"/>
              </a:ext>
            </a:extLst>
          </p:cNvPr>
          <p:cNvSpPr txBox="1"/>
          <p:nvPr/>
        </p:nvSpPr>
        <p:spPr>
          <a:xfrm>
            <a:off x="406188" y="1027906"/>
            <a:ext cx="4917825" cy="167994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5824"/>
              </a:lnSpc>
            </a:pPr>
            <a:endParaRPr lang="en-US" sz="6400" spc="-243" dirty="0">
              <a:solidFill>
                <a:srgbClr val="2D231F"/>
              </a:solidFill>
              <a:latin typeface="Poppins"/>
            </a:endParaRPr>
          </a:p>
          <a:p>
            <a:pPr>
              <a:lnSpc>
                <a:spcPts val="7280"/>
              </a:lnSpc>
            </a:pPr>
            <a:endParaRPr lang="en-US" sz="6400" spc="-243" dirty="0">
              <a:solidFill>
                <a:srgbClr val="2D231F"/>
              </a:solidFill>
              <a:latin typeface="Poppins"/>
            </a:endParaRPr>
          </a:p>
        </p:txBody>
      </p:sp>
      <p:sp>
        <p:nvSpPr>
          <p:cNvPr id="7" name="TextBox 14">
            <a:extLst>
              <a:ext uri="{FF2B5EF4-FFF2-40B4-BE49-F238E27FC236}">
                <a16:creationId xmlns:a16="http://schemas.microsoft.com/office/drawing/2014/main" id="{BC03F7B5-A35A-4431-89AF-B73933A6630D}"/>
              </a:ext>
            </a:extLst>
          </p:cNvPr>
          <p:cNvSpPr txBox="1"/>
          <p:nvPr/>
        </p:nvSpPr>
        <p:spPr>
          <a:xfrm>
            <a:off x="304588" y="846681"/>
            <a:ext cx="7356841" cy="65755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5453"/>
              </a:lnSpc>
            </a:pPr>
            <a:r>
              <a:rPr lang="en-US" sz="4000" spc="-227" dirty="0">
                <a:solidFill>
                  <a:srgbClr val="2D231F"/>
                </a:solidFill>
                <a:latin typeface="Poppins"/>
              </a:rPr>
              <a:t>Areas for Improvement</a:t>
            </a:r>
          </a:p>
        </p:txBody>
      </p:sp>
      <p:sp>
        <p:nvSpPr>
          <p:cNvPr id="8" name="TextBox 13">
            <a:extLst>
              <a:ext uri="{FF2B5EF4-FFF2-40B4-BE49-F238E27FC236}">
                <a16:creationId xmlns:a16="http://schemas.microsoft.com/office/drawing/2014/main" id="{F5DE742F-B0ED-4CC4-8D54-B1AB3CE41D52}"/>
              </a:ext>
            </a:extLst>
          </p:cNvPr>
          <p:cNvSpPr txBox="1"/>
          <p:nvPr/>
        </p:nvSpPr>
        <p:spPr>
          <a:xfrm>
            <a:off x="304588" y="15400"/>
            <a:ext cx="11768811" cy="66293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5824"/>
              </a:lnSpc>
            </a:pPr>
            <a:r>
              <a:rPr lang="en-US" sz="3600" spc="-243" dirty="0">
                <a:solidFill>
                  <a:srgbClr val="FFF9F7"/>
                </a:solidFill>
                <a:latin typeface="Poppins"/>
              </a:rPr>
              <a:t>4. Student Assessment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2547D7-4E5E-493F-855F-860804104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753AF-043A-42AE-B484-07A6C446CF4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1183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FE5FBC-6C10-4D2B-9B59-CFA881E03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A168EE-B8B0-4A63-AE56-AECB58F478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4">
            <a:extLst>
              <a:ext uri="{FF2B5EF4-FFF2-40B4-BE49-F238E27FC236}">
                <a16:creationId xmlns:a16="http://schemas.microsoft.com/office/drawing/2014/main" id="{81EED2A7-B878-42D0-9CAB-C5A53A9362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6" y="36944"/>
            <a:ext cx="12192000" cy="6858000"/>
          </a:xfrm>
          <a:prstGeom prst="rect">
            <a:avLst/>
          </a:prstGeom>
        </p:spPr>
      </p:pic>
      <p:sp>
        <p:nvSpPr>
          <p:cNvPr id="5" name="TextBox 13">
            <a:extLst>
              <a:ext uri="{FF2B5EF4-FFF2-40B4-BE49-F238E27FC236}">
                <a16:creationId xmlns:a16="http://schemas.microsoft.com/office/drawing/2014/main" id="{F3F07872-0692-4A46-81D8-87F5745BE0E7}"/>
              </a:ext>
            </a:extLst>
          </p:cNvPr>
          <p:cNvSpPr txBox="1"/>
          <p:nvPr/>
        </p:nvSpPr>
        <p:spPr>
          <a:xfrm>
            <a:off x="304588" y="15400"/>
            <a:ext cx="11768811" cy="67973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5824"/>
              </a:lnSpc>
            </a:pPr>
            <a:r>
              <a:rPr lang="en-US" sz="3600" spc="-243" dirty="0">
                <a:solidFill>
                  <a:srgbClr val="FFF9F7"/>
                </a:solidFill>
                <a:latin typeface="Poppins"/>
              </a:rPr>
              <a:t>5. Academic Staff </a:t>
            </a:r>
          </a:p>
        </p:txBody>
      </p:sp>
      <p:sp>
        <p:nvSpPr>
          <p:cNvPr id="6" name="TextBox 14">
            <a:extLst>
              <a:ext uri="{FF2B5EF4-FFF2-40B4-BE49-F238E27FC236}">
                <a16:creationId xmlns:a16="http://schemas.microsoft.com/office/drawing/2014/main" id="{36267148-D6DC-4E5B-A47E-0C13A723A8A0}"/>
              </a:ext>
            </a:extLst>
          </p:cNvPr>
          <p:cNvSpPr txBox="1"/>
          <p:nvPr/>
        </p:nvSpPr>
        <p:spPr>
          <a:xfrm>
            <a:off x="418888" y="914008"/>
            <a:ext cx="4917825" cy="67467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5824"/>
              </a:lnSpc>
            </a:pPr>
            <a:r>
              <a:rPr lang="en-US" sz="4000" spc="-243" dirty="0">
                <a:solidFill>
                  <a:srgbClr val="2D231F"/>
                </a:solidFill>
                <a:latin typeface="Poppins"/>
              </a:rPr>
              <a:t>Strengths</a:t>
            </a:r>
            <a:endParaRPr lang="en-US" sz="6400" spc="-243" dirty="0">
              <a:solidFill>
                <a:srgbClr val="2D231F"/>
              </a:solidFill>
              <a:latin typeface="Poppins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8E8C55-5785-4A5D-86DB-C00FC89D1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753AF-043A-42AE-B484-07A6C446CF4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2778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FE5FBC-6C10-4D2B-9B59-CFA881E03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A168EE-B8B0-4A63-AE56-AECB58F478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4">
            <a:extLst>
              <a:ext uri="{FF2B5EF4-FFF2-40B4-BE49-F238E27FC236}">
                <a16:creationId xmlns:a16="http://schemas.microsoft.com/office/drawing/2014/main" id="{81EED2A7-B878-42D0-9CAB-C5A53A9362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01" y="-123903"/>
            <a:ext cx="12192000" cy="6858000"/>
          </a:xfrm>
          <a:prstGeom prst="rect">
            <a:avLst/>
          </a:prstGeom>
        </p:spPr>
      </p:pic>
      <p:sp>
        <p:nvSpPr>
          <p:cNvPr id="6" name="TextBox 14">
            <a:extLst>
              <a:ext uri="{FF2B5EF4-FFF2-40B4-BE49-F238E27FC236}">
                <a16:creationId xmlns:a16="http://schemas.microsoft.com/office/drawing/2014/main" id="{36267148-D6DC-4E5B-A47E-0C13A723A8A0}"/>
              </a:ext>
            </a:extLst>
          </p:cNvPr>
          <p:cNvSpPr txBox="1"/>
          <p:nvPr/>
        </p:nvSpPr>
        <p:spPr>
          <a:xfrm>
            <a:off x="406188" y="1027906"/>
            <a:ext cx="4917825" cy="167994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5824"/>
              </a:lnSpc>
            </a:pPr>
            <a:endParaRPr lang="en-US" sz="6400" spc="-243" dirty="0">
              <a:solidFill>
                <a:srgbClr val="2D231F"/>
              </a:solidFill>
              <a:latin typeface="Poppins"/>
            </a:endParaRPr>
          </a:p>
          <a:p>
            <a:pPr>
              <a:lnSpc>
                <a:spcPts val="7280"/>
              </a:lnSpc>
            </a:pPr>
            <a:endParaRPr lang="en-US" sz="6400" spc="-243" dirty="0">
              <a:solidFill>
                <a:srgbClr val="2D231F"/>
              </a:solidFill>
              <a:latin typeface="Poppins"/>
            </a:endParaRPr>
          </a:p>
        </p:txBody>
      </p:sp>
      <p:sp>
        <p:nvSpPr>
          <p:cNvPr id="7" name="TextBox 14">
            <a:extLst>
              <a:ext uri="{FF2B5EF4-FFF2-40B4-BE49-F238E27FC236}">
                <a16:creationId xmlns:a16="http://schemas.microsoft.com/office/drawing/2014/main" id="{BC03F7B5-A35A-4431-89AF-B73933A6630D}"/>
              </a:ext>
            </a:extLst>
          </p:cNvPr>
          <p:cNvSpPr txBox="1"/>
          <p:nvPr/>
        </p:nvSpPr>
        <p:spPr>
          <a:xfrm>
            <a:off x="304588" y="846681"/>
            <a:ext cx="7356841" cy="65755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5453"/>
              </a:lnSpc>
            </a:pPr>
            <a:r>
              <a:rPr lang="en-US" sz="4000" spc="-227" dirty="0">
                <a:solidFill>
                  <a:srgbClr val="2D231F"/>
                </a:solidFill>
                <a:latin typeface="Poppins"/>
              </a:rPr>
              <a:t>Areas for Improvement</a:t>
            </a:r>
          </a:p>
        </p:txBody>
      </p:sp>
      <p:sp>
        <p:nvSpPr>
          <p:cNvPr id="8" name="TextBox 13">
            <a:extLst>
              <a:ext uri="{FF2B5EF4-FFF2-40B4-BE49-F238E27FC236}">
                <a16:creationId xmlns:a16="http://schemas.microsoft.com/office/drawing/2014/main" id="{F5DE742F-B0ED-4CC4-8D54-B1AB3CE41D52}"/>
              </a:ext>
            </a:extLst>
          </p:cNvPr>
          <p:cNvSpPr txBox="1"/>
          <p:nvPr/>
        </p:nvSpPr>
        <p:spPr>
          <a:xfrm>
            <a:off x="304588" y="15400"/>
            <a:ext cx="11768811" cy="67973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5824"/>
              </a:lnSpc>
            </a:pPr>
            <a:r>
              <a:rPr lang="en-US" sz="3600" spc="-243" dirty="0">
                <a:solidFill>
                  <a:srgbClr val="FFF9F7"/>
                </a:solidFill>
                <a:latin typeface="Poppins"/>
              </a:rPr>
              <a:t>5. Academic Staff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ABFE9E-157C-46E0-A87D-9B7AD47468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753AF-043A-42AE-B484-07A6C446CF4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0252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FE5FBC-6C10-4D2B-9B59-CFA881E03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A168EE-B8B0-4A63-AE56-AECB58F478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4">
            <a:extLst>
              <a:ext uri="{FF2B5EF4-FFF2-40B4-BE49-F238E27FC236}">
                <a16:creationId xmlns:a16="http://schemas.microsoft.com/office/drawing/2014/main" id="{81EED2A7-B878-42D0-9CAB-C5A53A9362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13">
            <a:extLst>
              <a:ext uri="{FF2B5EF4-FFF2-40B4-BE49-F238E27FC236}">
                <a16:creationId xmlns:a16="http://schemas.microsoft.com/office/drawing/2014/main" id="{F3F07872-0692-4A46-81D8-87F5745BE0E7}"/>
              </a:ext>
            </a:extLst>
          </p:cNvPr>
          <p:cNvSpPr txBox="1"/>
          <p:nvPr/>
        </p:nvSpPr>
        <p:spPr>
          <a:xfrm>
            <a:off x="304588" y="15400"/>
            <a:ext cx="11768811" cy="66293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5824"/>
              </a:lnSpc>
            </a:pPr>
            <a:r>
              <a:rPr lang="en-US" sz="3600" spc="-243" dirty="0">
                <a:solidFill>
                  <a:srgbClr val="FFF9F7"/>
                </a:solidFill>
                <a:latin typeface="Poppins"/>
              </a:rPr>
              <a:t>6. Student Support Services</a:t>
            </a:r>
          </a:p>
        </p:txBody>
      </p:sp>
      <p:sp>
        <p:nvSpPr>
          <p:cNvPr id="6" name="TextBox 14">
            <a:extLst>
              <a:ext uri="{FF2B5EF4-FFF2-40B4-BE49-F238E27FC236}">
                <a16:creationId xmlns:a16="http://schemas.microsoft.com/office/drawing/2014/main" id="{36267148-D6DC-4E5B-A47E-0C13A723A8A0}"/>
              </a:ext>
            </a:extLst>
          </p:cNvPr>
          <p:cNvSpPr txBox="1"/>
          <p:nvPr/>
        </p:nvSpPr>
        <p:spPr>
          <a:xfrm>
            <a:off x="418888" y="914008"/>
            <a:ext cx="4917825" cy="67467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5824"/>
              </a:lnSpc>
            </a:pPr>
            <a:r>
              <a:rPr lang="en-US" sz="4000" spc="-243" dirty="0">
                <a:solidFill>
                  <a:srgbClr val="2D231F"/>
                </a:solidFill>
                <a:latin typeface="Poppins"/>
              </a:rPr>
              <a:t>Strengths</a:t>
            </a:r>
            <a:endParaRPr lang="en-US" sz="6400" spc="-243" dirty="0">
              <a:solidFill>
                <a:srgbClr val="2D231F"/>
              </a:solidFill>
              <a:latin typeface="Poppins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6B7D04-22C1-425E-B937-E857E7E08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753AF-043A-42AE-B484-07A6C446CF41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4974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FE5FBC-6C10-4D2B-9B59-CFA881E03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A168EE-B8B0-4A63-AE56-AECB58F478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4">
            <a:extLst>
              <a:ext uri="{FF2B5EF4-FFF2-40B4-BE49-F238E27FC236}">
                <a16:creationId xmlns:a16="http://schemas.microsoft.com/office/drawing/2014/main" id="{81EED2A7-B878-42D0-9CAB-C5A53A9362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01" y="-123904"/>
            <a:ext cx="12192000" cy="6966503"/>
          </a:xfrm>
          <a:prstGeom prst="rect">
            <a:avLst/>
          </a:prstGeom>
        </p:spPr>
      </p:pic>
      <p:sp>
        <p:nvSpPr>
          <p:cNvPr id="6" name="TextBox 14">
            <a:extLst>
              <a:ext uri="{FF2B5EF4-FFF2-40B4-BE49-F238E27FC236}">
                <a16:creationId xmlns:a16="http://schemas.microsoft.com/office/drawing/2014/main" id="{36267148-D6DC-4E5B-A47E-0C13A723A8A0}"/>
              </a:ext>
            </a:extLst>
          </p:cNvPr>
          <p:cNvSpPr txBox="1"/>
          <p:nvPr/>
        </p:nvSpPr>
        <p:spPr>
          <a:xfrm>
            <a:off x="406188" y="1027906"/>
            <a:ext cx="4917825" cy="167994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5824"/>
              </a:lnSpc>
            </a:pPr>
            <a:endParaRPr lang="en-US" sz="6400" spc="-243" dirty="0">
              <a:solidFill>
                <a:srgbClr val="2D231F"/>
              </a:solidFill>
              <a:latin typeface="Poppins"/>
            </a:endParaRPr>
          </a:p>
          <a:p>
            <a:pPr>
              <a:lnSpc>
                <a:spcPts val="7280"/>
              </a:lnSpc>
            </a:pPr>
            <a:endParaRPr lang="en-US" sz="6400" spc="-243" dirty="0">
              <a:solidFill>
                <a:srgbClr val="2D231F"/>
              </a:solidFill>
              <a:latin typeface="Poppins"/>
            </a:endParaRPr>
          </a:p>
        </p:txBody>
      </p:sp>
      <p:sp>
        <p:nvSpPr>
          <p:cNvPr id="7" name="TextBox 14">
            <a:extLst>
              <a:ext uri="{FF2B5EF4-FFF2-40B4-BE49-F238E27FC236}">
                <a16:creationId xmlns:a16="http://schemas.microsoft.com/office/drawing/2014/main" id="{BC03F7B5-A35A-4431-89AF-B73933A6630D}"/>
              </a:ext>
            </a:extLst>
          </p:cNvPr>
          <p:cNvSpPr txBox="1"/>
          <p:nvPr/>
        </p:nvSpPr>
        <p:spPr>
          <a:xfrm>
            <a:off x="304588" y="846681"/>
            <a:ext cx="7356841" cy="65755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5453"/>
              </a:lnSpc>
            </a:pPr>
            <a:r>
              <a:rPr lang="en-US" sz="4000" spc="-227" dirty="0">
                <a:solidFill>
                  <a:srgbClr val="2D231F"/>
                </a:solidFill>
                <a:latin typeface="Poppins"/>
              </a:rPr>
              <a:t>Areas for Improvement</a:t>
            </a:r>
          </a:p>
        </p:txBody>
      </p:sp>
      <p:sp>
        <p:nvSpPr>
          <p:cNvPr id="8" name="TextBox 13">
            <a:extLst>
              <a:ext uri="{FF2B5EF4-FFF2-40B4-BE49-F238E27FC236}">
                <a16:creationId xmlns:a16="http://schemas.microsoft.com/office/drawing/2014/main" id="{F5DE742F-B0ED-4CC4-8D54-B1AB3CE41D52}"/>
              </a:ext>
            </a:extLst>
          </p:cNvPr>
          <p:cNvSpPr txBox="1"/>
          <p:nvPr/>
        </p:nvSpPr>
        <p:spPr>
          <a:xfrm>
            <a:off x="304588" y="15400"/>
            <a:ext cx="11768811" cy="66293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5824"/>
              </a:lnSpc>
            </a:pPr>
            <a:r>
              <a:rPr lang="en-US" sz="3600" spc="-243" dirty="0">
                <a:solidFill>
                  <a:srgbClr val="FFF9F7"/>
                </a:solidFill>
                <a:latin typeface="Poppins"/>
              </a:rPr>
              <a:t>6. Student Support Services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4EDBB0-D09A-4BC4-8A3F-7535E9EB5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753AF-043A-42AE-B484-07A6C446CF41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5697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FE5FBC-6C10-4D2B-9B59-CFA881E03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A168EE-B8B0-4A63-AE56-AECB58F478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4">
            <a:extLst>
              <a:ext uri="{FF2B5EF4-FFF2-40B4-BE49-F238E27FC236}">
                <a16:creationId xmlns:a16="http://schemas.microsoft.com/office/drawing/2014/main" id="{81EED2A7-B878-42D0-9CAB-C5A53A9362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13">
            <a:extLst>
              <a:ext uri="{FF2B5EF4-FFF2-40B4-BE49-F238E27FC236}">
                <a16:creationId xmlns:a16="http://schemas.microsoft.com/office/drawing/2014/main" id="{F3F07872-0692-4A46-81D8-87F5745BE0E7}"/>
              </a:ext>
            </a:extLst>
          </p:cNvPr>
          <p:cNvSpPr txBox="1"/>
          <p:nvPr/>
        </p:nvSpPr>
        <p:spPr>
          <a:xfrm>
            <a:off x="304588" y="15400"/>
            <a:ext cx="11768811" cy="66293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5824"/>
              </a:lnSpc>
            </a:pPr>
            <a:r>
              <a:rPr lang="en-US" sz="3600" spc="-243" dirty="0">
                <a:solidFill>
                  <a:srgbClr val="FFF9F7"/>
                </a:solidFill>
                <a:latin typeface="Poppins"/>
              </a:rPr>
              <a:t>7. Facilities &amp; Infrastructure</a:t>
            </a:r>
          </a:p>
        </p:txBody>
      </p:sp>
      <p:sp>
        <p:nvSpPr>
          <p:cNvPr id="6" name="TextBox 14">
            <a:extLst>
              <a:ext uri="{FF2B5EF4-FFF2-40B4-BE49-F238E27FC236}">
                <a16:creationId xmlns:a16="http://schemas.microsoft.com/office/drawing/2014/main" id="{36267148-D6DC-4E5B-A47E-0C13A723A8A0}"/>
              </a:ext>
            </a:extLst>
          </p:cNvPr>
          <p:cNvSpPr txBox="1"/>
          <p:nvPr/>
        </p:nvSpPr>
        <p:spPr>
          <a:xfrm>
            <a:off x="418888" y="914008"/>
            <a:ext cx="4917825" cy="67467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5824"/>
              </a:lnSpc>
            </a:pPr>
            <a:r>
              <a:rPr lang="en-US" sz="4000" spc="-243" dirty="0">
                <a:solidFill>
                  <a:srgbClr val="2D231F"/>
                </a:solidFill>
                <a:latin typeface="Poppins"/>
              </a:rPr>
              <a:t>Strengths</a:t>
            </a:r>
            <a:endParaRPr lang="en-US" sz="6400" spc="-243" dirty="0">
              <a:solidFill>
                <a:srgbClr val="2D231F"/>
              </a:solidFill>
              <a:latin typeface="Poppins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29090C-1A71-4E94-B889-449DA4E6C6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753AF-043A-42AE-B484-07A6C446CF41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1858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FE5FBC-6C10-4D2B-9B59-CFA881E03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A168EE-B8B0-4A63-AE56-AECB58F478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4">
            <a:extLst>
              <a:ext uri="{FF2B5EF4-FFF2-40B4-BE49-F238E27FC236}">
                <a16:creationId xmlns:a16="http://schemas.microsoft.com/office/drawing/2014/main" id="{81EED2A7-B878-42D0-9CAB-C5A53A9362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01" y="-123904"/>
            <a:ext cx="12192000" cy="6981904"/>
          </a:xfrm>
          <a:prstGeom prst="rect">
            <a:avLst/>
          </a:prstGeom>
        </p:spPr>
      </p:pic>
      <p:sp>
        <p:nvSpPr>
          <p:cNvPr id="6" name="TextBox 14">
            <a:extLst>
              <a:ext uri="{FF2B5EF4-FFF2-40B4-BE49-F238E27FC236}">
                <a16:creationId xmlns:a16="http://schemas.microsoft.com/office/drawing/2014/main" id="{36267148-D6DC-4E5B-A47E-0C13A723A8A0}"/>
              </a:ext>
            </a:extLst>
          </p:cNvPr>
          <p:cNvSpPr txBox="1"/>
          <p:nvPr/>
        </p:nvSpPr>
        <p:spPr>
          <a:xfrm>
            <a:off x="406188" y="1027906"/>
            <a:ext cx="4917825" cy="167994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5824"/>
              </a:lnSpc>
            </a:pPr>
            <a:endParaRPr lang="en-US" sz="6400" spc="-243" dirty="0">
              <a:solidFill>
                <a:srgbClr val="2D231F"/>
              </a:solidFill>
              <a:latin typeface="Poppins"/>
            </a:endParaRPr>
          </a:p>
          <a:p>
            <a:pPr>
              <a:lnSpc>
                <a:spcPts val="7280"/>
              </a:lnSpc>
            </a:pPr>
            <a:endParaRPr lang="en-US" sz="6400" spc="-243" dirty="0">
              <a:solidFill>
                <a:srgbClr val="2D231F"/>
              </a:solidFill>
              <a:latin typeface="Poppins"/>
            </a:endParaRPr>
          </a:p>
        </p:txBody>
      </p:sp>
      <p:sp>
        <p:nvSpPr>
          <p:cNvPr id="7" name="TextBox 14">
            <a:extLst>
              <a:ext uri="{FF2B5EF4-FFF2-40B4-BE49-F238E27FC236}">
                <a16:creationId xmlns:a16="http://schemas.microsoft.com/office/drawing/2014/main" id="{BC03F7B5-A35A-4431-89AF-B73933A6630D}"/>
              </a:ext>
            </a:extLst>
          </p:cNvPr>
          <p:cNvSpPr txBox="1"/>
          <p:nvPr/>
        </p:nvSpPr>
        <p:spPr>
          <a:xfrm>
            <a:off x="304588" y="846681"/>
            <a:ext cx="7356841" cy="65755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5453"/>
              </a:lnSpc>
            </a:pPr>
            <a:r>
              <a:rPr lang="en-US" sz="4000" spc="-227" dirty="0">
                <a:solidFill>
                  <a:srgbClr val="2D231F"/>
                </a:solidFill>
                <a:latin typeface="Poppins"/>
              </a:rPr>
              <a:t>Areas for Improvement</a:t>
            </a:r>
          </a:p>
        </p:txBody>
      </p:sp>
      <p:sp>
        <p:nvSpPr>
          <p:cNvPr id="8" name="TextBox 13">
            <a:extLst>
              <a:ext uri="{FF2B5EF4-FFF2-40B4-BE49-F238E27FC236}">
                <a16:creationId xmlns:a16="http://schemas.microsoft.com/office/drawing/2014/main" id="{F5DE742F-B0ED-4CC4-8D54-B1AB3CE41D52}"/>
              </a:ext>
            </a:extLst>
          </p:cNvPr>
          <p:cNvSpPr txBox="1"/>
          <p:nvPr/>
        </p:nvSpPr>
        <p:spPr>
          <a:xfrm>
            <a:off x="304588" y="15400"/>
            <a:ext cx="11768811" cy="66293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5824"/>
              </a:lnSpc>
            </a:pPr>
            <a:r>
              <a:rPr lang="en-US" sz="3600" spc="-243" dirty="0">
                <a:solidFill>
                  <a:srgbClr val="FFF9F7"/>
                </a:solidFill>
                <a:latin typeface="Poppins"/>
              </a:rPr>
              <a:t>7. Facilities &amp; Infrastructure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AA684A-81E0-4167-A7A7-DA62BF131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753AF-043A-42AE-B484-07A6C446CF41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5072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FE5FBC-6C10-4D2B-9B59-CFA881E03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A168EE-B8B0-4A63-AE56-AECB58F478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4">
            <a:extLst>
              <a:ext uri="{FF2B5EF4-FFF2-40B4-BE49-F238E27FC236}">
                <a16:creationId xmlns:a16="http://schemas.microsoft.com/office/drawing/2014/main" id="{81EED2A7-B878-42D0-9CAB-C5A53A9362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13">
            <a:extLst>
              <a:ext uri="{FF2B5EF4-FFF2-40B4-BE49-F238E27FC236}">
                <a16:creationId xmlns:a16="http://schemas.microsoft.com/office/drawing/2014/main" id="{F3F07872-0692-4A46-81D8-87F5745BE0E7}"/>
              </a:ext>
            </a:extLst>
          </p:cNvPr>
          <p:cNvSpPr txBox="1"/>
          <p:nvPr/>
        </p:nvSpPr>
        <p:spPr>
          <a:xfrm>
            <a:off x="304588" y="15400"/>
            <a:ext cx="11768811" cy="66293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5824"/>
              </a:lnSpc>
            </a:pPr>
            <a:r>
              <a:rPr lang="en-US" sz="3600" spc="-243" dirty="0">
                <a:solidFill>
                  <a:srgbClr val="FFF9F7"/>
                </a:solidFill>
                <a:latin typeface="Poppins"/>
              </a:rPr>
              <a:t>8. Output &amp; Outcomes</a:t>
            </a:r>
          </a:p>
        </p:txBody>
      </p:sp>
      <p:sp>
        <p:nvSpPr>
          <p:cNvPr id="6" name="TextBox 14">
            <a:extLst>
              <a:ext uri="{FF2B5EF4-FFF2-40B4-BE49-F238E27FC236}">
                <a16:creationId xmlns:a16="http://schemas.microsoft.com/office/drawing/2014/main" id="{36267148-D6DC-4E5B-A47E-0C13A723A8A0}"/>
              </a:ext>
            </a:extLst>
          </p:cNvPr>
          <p:cNvSpPr txBox="1"/>
          <p:nvPr/>
        </p:nvSpPr>
        <p:spPr>
          <a:xfrm>
            <a:off x="418888" y="914008"/>
            <a:ext cx="4917825" cy="67467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5824"/>
              </a:lnSpc>
            </a:pPr>
            <a:r>
              <a:rPr lang="en-US" sz="4000" spc="-243" dirty="0">
                <a:solidFill>
                  <a:srgbClr val="2D231F"/>
                </a:solidFill>
                <a:latin typeface="Poppins"/>
              </a:rPr>
              <a:t>Strengths</a:t>
            </a:r>
            <a:endParaRPr lang="en-US" sz="6400" spc="-243" dirty="0">
              <a:solidFill>
                <a:srgbClr val="2D231F"/>
              </a:solidFill>
              <a:latin typeface="Poppins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A61B40-29EA-4908-AA50-687F4D240E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753AF-043A-42AE-B484-07A6C446CF41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7624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FE5FBC-6C10-4D2B-9B59-CFA881E03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A168EE-B8B0-4A63-AE56-AECB58F478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4">
            <a:extLst>
              <a:ext uri="{FF2B5EF4-FFF2-40B4-BE49-F238E27FC236}">
                <a16:creationId xmlns:a16="http://schemas.microsoft.com/office/drawing/2014/main" id="{81EED2A7-B878-42D0-9CAB-C5A53A9362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01" y="-123904"/>
            <a:ext cx="12192000" cy="6966503"/>
          </a:xfrm>
          <a:prstGeom prst="rect">
            <a:avLst/>
          </a:prstGeom>
        </p:spPr>
      </p:pic>
      <p:sp>
        <p:nvSpPr>
          <p:cNvPr id="6" name="TextBox 14">
            <a:extLst>
              <a:ext uri="{FF2B5EF4-FFF2-40B4-BE49-F238E27FC236}">
                <a16:creationId xmlns:a16="http://schemas.microsoft.com/office/drawing/2014/main" id="{36267148-D6DC-4E5B-A47E-0C13A723A8A0}"/>
              </a:ext>
            </a:extLst>
          </p:cNvPr>
          <p:cNvSpPr txBox="1"/>
          <p:nvPr/>
        </p:nvSpPr>
        <p:spPr>
          <a:xfrm>
            <a:off x="406188" y="1027906"/>
            <a:ext cx="4917825" cy="167994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5824"/>
              </a:lnSpc>
            </a:pPr>
            <a:endParaRPr lang="en-US" sz="6400" spc="-243" dirty="0">
              <a:solidFill>
                <a:srgbClr val="2D231F"/>
              </a:solidFill>
              <a:latin typeface="Poppins"/>
            </a:endParaRPr>
          </a:p>
          <a:p>
            <a:pPr>
              <a:lnSpc>
                <a:spcPts val="7280"/>
              </a:lnSpc>
            </a:pPr>
            <a:endParaRPr lang="en-US" sz="6400" spc="-243" dirty="0">
              <a:solidFill>
                <a:srgbClr val="2D231F"/>
              </a:solidFill>
              <a:latin typeface="Poppins"/>
            </a:endParaRPr>
          </a:p>
        </p:txBody>
      </p:sp>
      <p:sp>
        <p:nvSpPr>
          <p:cNvPr id="7" name="TextBox 14">
            <a:extLst>
              <a:ext uri="{FF2B5EF4-FFF2-40B4-BE49-F238E27FC236}">
                <a16:creationId xmlns:a16="http://schemas.microsoft.com/office/drawing/2014/main" id="{BC03F7B5-A35A-4431-89AF-B73933A6630D}"/>
              </a:ext>
            </a:extLst>
          </p:cNvPr>
          <p:cNvSpPr txBox="1"/>
          <p:nvPr/>
        </p:nvSpPr>
        <p:spPr>
          <a:xfrm>
            <a:off x="304588" y="846681"/>
            <a:ext cx="7356841" cy="65755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5453"/>
              </a:lnSpc>
            </a:pPr>
            <a:r>
              <a:rPr lang="en-US" sz="4000" spc="-227" dirty="0">
                <a:solidFill>
                  <a:srgbClr val="2D231F"/>
                </a:solidFill>
                <a:latin typeface="Poppins"/>
              </a:rPr>
              <a:t>Areas for Improvement</a:t>
            </a:r>
          </a:p>
        </p:txBody>
      </p:sp>
      <p:sp>
        <p:nvSpPr>
          <p:cNvPr id="8" name="TextBox 13">
            <a:extLst>
              <a:ext uri="{FF2B5EF4-FFF2-40B4-BE49-F238E27FC236}">
                <a16:creationId xmlns:a16="http://schemas.microsoft.com/office/drawing/2014/main" id="{F5DE742F-B0ED-4CC4-8D54-B1AB3CE41D52}"/>
              </a:ext>
            </a:extLst>
          </p:cNvPr>
          <p:cNvSpPr txBox="1"/>
          <p:nvPr/>
        </p:nvSpPr>
        <p:spPr>
          <a:xfrm>
            <a:off x="304588" y="15400"/>
            <a:ext cx="11768811" cy="66293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5824"/>
              </a:lnSpc>
            </a:pPr>
            <a:r>
              <a:rPr lang="en-US" sz="3600" spc="-243" dirty="0">
                <a:solidFill>
                  <a:srgbClr val="FFF9F7"/>
                </a:solidFill>
                <a:latin typeface="Poppins"/>
              </a:rPr>
              <a:t>8. Output &amp; Outcomes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62A518-8B48-4290-B68D-AFEDB4535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753AF-043A-42AE-B484-07A6C446CF41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6186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A6C61-CA9F-45DB-A44C-56A757D414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D971B45-0906-47E8-B577-CC019F1F4D7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6" name="Freeform 16">
            <a:extLst>
              <a:ext uri="{FF2B5EF4-FFF2-40B4-BE49-F238E27FC236}">
                <a16:creationId xmlns:a16="http://schemas.microsoft.com/office/drawing/2014/main" id="{C85218D1-3E2A-41DF-8806-B5D6DB7039F5}"/>
              </a:ext>
            </a:extLst>
          </p:cNvPr>
          <p:cNvSpPr/>
          <p:nvPr/>
        </p:nvSpPr>
        <p:spPr>
          <a:xfrm>
            <a:off x="2607807" y="2431472"/>
            <a:ext cx="7315200" cy="1995055"/>
          </a:xfrm>
          <a:custGeom>
            <a:avLst/>
            <a:gdLst/>
            <a:ahLst/>
            <a:cxnLst/>
            <a:rect l="l" t="t" r="r" b="b"/>
            <a:pathLst>
              <a:path w="7315200" h="1995055">
                <a:moveTo>
                  <a:pt x="0" y="0"/>
                </a:moveTo>
                <a:lnTo>
                  <a:pt x="7315200" y="0"/>
                </a:lnTo>
                <a:lnTo>
                  <a:pt x="7315200" y="1995054"/>
                </a:lnTo>
                <a:lnTo>
                  <a:pt x="0" y="1995054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</p:sp>
      <p:sp>
        <p:nvSpPr>
          <p:cNvPr id="7" name="Freeform 11">
            <a:extLst>
              <a:ext uri="{FF2B5EF4-FFF2-40B4-BE49-F238E27FC236}">
                <a16:creationId xmlns:a16="http://schemas.microsoft.com/office/drawing/2014/main" id="{977DE432-9F1D-4D99-BA4F-E2F3FAFCE9DC}"/>
              </a:ext>
            </a:extLst>
          </p:cNvPr>
          <p:cNvSpPr/>
          <p:nvPr/>
        </p:nvSpPr>
        <p:spPr>
          <a:xfrm>
            <a:off x="3832094" y="4304323"/>
            <a:ext cx="1159720" cy="1170003"/>
          </a:xfrm>
          <a:custGeom>
            <a:avLst/>
            <a:gdLst/>
            <a:ahLst/>
            <a:cxnLst/>
            <a:rect l="l" t="t" r="r" b="b"/>
            <a:pathLst>
              <a:path w="1159720" h="1170003">
                <a:moveTo>
                  <a:pt x="0" y="0"/>
                </a:moveTo>
                <a:lnTo>
                  <a:pt x="1159720" y="0"/>
                </a:lnTo>
                <a:lnTo>
                  <a:pt x="1159720" y="1170003"/>
                </a:lnTo>
                <a:lnTo>
                  <a:pt x="0" y="1170003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</p:sp>
      <p:sp>
        <p:nvSpPr>
          <p:cNvPr id="8" name="TextBox 17">
            <a:extLst>
              <a:ext uri="{FF2B5EF4-FFF2-40B4-BE49-F238E27FC236}">
                <a16:creationId xmlns:a16="http://schemas.microsoft.com/office/drawing/2014/main" id="{B19934B7-AE44-4416-81D6-0E502AEC1065}"/>
              </a:ext>
            </a:extLst>
          </p:cNvPr>
          <p:cNvSpPr txBox="1"/>
          <p:nvPr/>
        </p:nvSpPr>
        <p:spPr>
          <a:xfrm>
            <a:off x="5211095" y="4600966"/>
            <a:ext cx="4353013" cy="5663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4480"/>
              </a:lnSpc>
            </a:pPr>
            <a:r>
              <a:rPr lang="en-US" sz="3200" dirty="0">
                <a:solidFill>
                  <a:srgbClr val="2D231F"/>
                </a:solidFill>
                <a:latin typeface="Poppins"/>
              </a:rPr>
              <a:t>Naresuan University</a:t>
            </a:r>
          </a:p>
        </p:txBody>
      </p:sp>
    </p:spTree>
    <p:extLst>
      <p:ext uri="{BB962C8B-B14F-4D97-AF65-F5344CB8AC3E}">
        <p14:creationId xmlns:p14="http://schemas.microsoft.com/office/powerpoint/2010/main" val="246053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AFAA76-5F53-423A-8DE1-7C9C4F7CA4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97A80EB-1E67-4372-A983-81B2EF65E18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6" name="TextBox 17">
            <a:extLst>
              <a:ext uri="{FF2B5EF4-FFF2-40B4-BE49-F238E27FC236}">
                <a16:creationId xmlns:a16="http://schemas.microsoft.com/office/drawing/2014/main" id="{9656226D-042A-40A5-84D4-C559D3C1360C}"/>
              </a:ext>
            </a:extLst>
          </p:cNvPr>
          <p:cNvSpPr txBox="1"/>
          <p:nvPr/>
        </p:nvSpPr>
        <p:spPr>
          <a:xfrm>
            <a:off x="991422" y="1252010"/>
            <a:ext cx="5104578" cy="87735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7280"/>
              </a:lnSpc>
            </a:pPr>
            <a:r>
              <a:rPr lang="en-US" sz="5400" spc="-304" dirty="0">
                <a:solidFill>
                  <a:srgbClr val="2D231F"/>
                </a:solidFill>
                <a:latin typeface="Poppins"/>
              </a:rPr>
              <a:t>Assessor </a:t>
            </a:r>
            <a:r>
              <a:rPr lang="en-US" sz="5400" spc="-304" dirty="0">
                <a:solidFill>
                  <a:srgbClr val="EE8333"/>
                </a:solidFill>
                <a:latin typeface="Poppins"/>
              </a:rPr>
              <a:t>1</a:t>
            </a:r>
          </a:p>
        </p:txBody>
      </p:sp>
      <p:sp>
        <p:nvSpPr>
          <p:cNvPr id="7" name="TextBox 11">
            <a:extLst>
              <a:ext uri="{FF2B5EF4-FFF2-40B4-BE49-F238E27FC236}">
                <a16:creationId xmlns:a16="http://schemas.microsoft.com/office/drawing/2014/main" id="{68352CCC-F3D1-441C-BA67-80FE35F69BCB}"/>
              </a:ext>
            </a:extLst>
          </p:cNvPr>
          <p:cNvSpPr txBox="1"/>
          <p:nvPr/>
        </p:nvSpPr>
        <p:spPr>
          <a:xfrm>
            <a:off x="991422" y="2772253"/>
            <a:ext cx="5104578" cy="87735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7280"/>
              </a:lnSpc>
            </a:pPr>
            <a:r>
              <a:rPr lang="en-US" sz="5400" spc="-304" dirty="0">
                <a:solidFill>
                  <a:srgbClr val="2D231F"/>
                </a:solidFill>
                <a:latin typeface="Poppins"/>
              </a:rPr>
              <a:t>Assessor </a:t>
            </a:r>
            <a:r>
              <a:rPr lang="en-US" sz="5400" spc="-304" dirty="0">
                <a:solidFill>
                  <a:srgbClr val="EE8333"/>
                </a:solidFill>
                <a:latin typeface="Poppins"/>
              </a:rPr>
              <a:t>2</a:t>
            </a:r>
          </a:p>
        </p:txBody>
      </p:sp>
      <p:sp>
        <p:nvSpPr>
          <p:cNvPr id="8" name="TextBox 18">
            <a:extLst>
              <a:ext uri="{FF2B5EF4-FFF2-40B4-BE49-F238E27FC236}">
                <a16:creationId xmlns:a16="http://schemas.microsoft.com/office/drawing/2014/main" id="{CDC518C2-9C3C-414E-99DC-9CEAD01DCAA1}"/>
              </a:ext>
            </a:extLst>
          </p:cNvPr>
          <p:cNvSpPr txBox="1"/>
          <p:nvPr/>
        </p:nvSpPr>
        <p:spPr>
          <a:xfrm>
            <a:off x="991422" y="4157797"/>
            <a:ext cx="5104578" cy="87735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7280"/>
              </a:lnSpc>
            </a:pPr>
            <a:r>
              <a:rPr lang="en-US" sz="5400" spc="-304" dirty="0">
                <a:solidFill>
                  <a:srgbClr val="2D231F"/>
                </a:solidFill>
                <a:latin typeface="Poppins"/>
              </a:rPr>
              <a:t>Assessor </a:t>
            </a:r>
            <a:r>
              <a:rPr lang="en-US" sz="5400" spc="-304" dirty="0">
                <a:solidFill>
                  <a:srgbClr val="EE8333"/>
                </a:solidFill>
                <a:latin typeface="Poppins"/>
              </a:rPr>
              <a:t>3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1C751635-A5EB-4ADB-AE15-7D5451C95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753AF-043A-42AE-B484-07A6C446CF41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72394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FE5FBC-6C10-4D2B-9B59-CFA881E03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A168EE-B8B0-4A63-AE56-AECB58F478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4">
            <a:extLst>
              <a:ext uri="{FF2B5EF4-FFF2-40B4-BE49-F238E27FC236}">
                <a16:creationId xmlns:a16="http://schemas.microsoft.com/office/drawing/2014/main" id="{81EED2A7-B878-42D0-9CAB-C5A53A9362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13">
            <a:extLst>
              <a:ext uri="{FF2B5EF4-FFF2-40B4-BE49-F238E27FC236}">
                <a16:creationId xmlns:a16="http://schemas.microsoft.com/office/drawing/2014/main" id="{F3F07872-0692-4A46-81D8-87F5745BE0E7}"/>
              </a:ext>
            </a:extLst>
          </p:cNvPr>
          <p:cNvSpPr txBox="1"/>
          <p:nvPr/>
        </p:nvSpPr>
        <p:spPr>
          <a:xfrm>
            <a:off x="304588" y="15400"/>
            <a:ext cx="11768811" cy="69634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5824"/>
              </a:lnSpc>
            </a:pPr>
            <a:r>
              <a:rPr lang="en-US" sz="3600" spc="-243" dirty="0">
                <a:solidFill>
                  <a:srgbClr val="FFF9F7"/>
                </a:solidFill>
                <a:latin typeface="Poppins"/>
              </a:rPr>
              <a:t>1. Expected Lear</a:t>
            </a:r>
            <a:r>
              <a:rPr lang="th-TH" sz="3600" spc="-243" dirty="0">
                <a:solidFill>
                  <a:srgbClr val="FFF9F7"/>
                </a:solidFill>
                <a:latin typeface="Poppins"/>
              </a:rPr>
              <a:t> </a:t>
            </a:r>
            <a:r>
              <a:rPr lang="en-US" sz="3600" spc="-243" dirty="0" err="1">
                <a:solidFill>
                  <a:srgbClr val="FFF9F7"/>
                </a:solidFill>
                <a:latin typeface="Poppins"/>
              </a:rPr>
              <a:t>ning</a:t>
            </a:r>
            <a:r>
              <a:rPr lang="en-US" sz="3600" spc="-243" dirty="0">
                <a:solidFill>
                  <a:srgbClr val="FFF9F7"/>
                </a:solidFill>
                <a:latin typeface="Poppins"/>
              </a:rPr>
              <a:t> Outcomes</a:t>
            </a:r>
          </a:p>
        </p:txBody>
      </p:sp>
      <p:sp>
        <p:nvSpPr>
          <p:cNvPr id="6" name="TextBox 14">
            <a:extLst>
              <a:ext uri="{FF2B5EF4-FFF2-40B4-BE49-F238E27FC236}">
                <a16:creationId xmlns:a16="http://schemas.microsoft.com/office/drawing/2014/main" id="{36267148-D6DC-4E5B-A47E-0C13A723A8A0}"/>
              </a:ext>
            </a:extLst>
          </p:cNvPr>
          <p:cNvSpPr txBox="1"/>
          <p:nvPr/>
        </p:nvSpPr>
        <p:spPr>
          <a:xfrm>
            <a:off x="418888" y="914008"/>
            <a:ext cx="4917825" cy="67467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5824"/>
              </a:lnSpc>
            </a:pPr>
            <a:r>
              <a:rPr lang="en-US" sz="4000" spc="-243" dirty="0">
                <a:solidFill>
                  <a:srgbClr val="2D231F"/>
                </a:solidFill>
                <a:latin typeface="Poppins"/>
              </a:rPr>
              <a:t>Strengths</a:t>
            </a:r>
            <a:endParaRPr lang="en-US" sz="6400" spc="-243" dirty="0">
              <a:solidFill>
                <a:srgbClr val="2D231F"/>
              </a:solidFill>
              <a:latin typeface="Poppins"/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7934D2E-E703-429F-86A6-D34444F7D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753AF-043A-42AE-B484-07A6C446CF4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8032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FE5FBC-6C10-4D2B-9B59-CFA881E03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A168EE-B8B0-4A63-AE56-AECB58F478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4">
            <a:extLst>
              <a:ext uri="{FF2B5EF4-FFF2-40B4-BE49-F238E27FC236}">
                <a16:creationId xmlns:a16="http://schemas.microsoft.com/office/drawing/2014/main" id="{81EED2A7-B878-42D0-9CAB-C5A53A9362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01" y="-123904"/>
            <a:ext cx="12192000" cy="6981903"/>
          </a:xfrm>
          <a:prstGeom prst="rect">
            <a:avLst/>
          </a:prstGeom>
        </p:spPr>
      </p:pic>
      <p:sp>
        <p:nvSpPr>
          <p:cNvPr id="6" name="TextBox 14">
            <a:extLst>
              <a:ext uri="{FF2B5EF4-FFF2-40B4-BE49-F238E27FC236}">
                <a16:creationId xmlns:a16="http://schemas.microsoft.com/office/drawing/2014/main" id="{36267148-D6DC-4E5B-A47E-0C13A723A8A0}"/>
              </a:ext>
            </a:extLst>
          </p:cNvPr>
          <p:cNvSpPr txBox="1"/>
          <p:nvPr/>
        </p:nvSpPr>
        <p:spPr>
          <a:xfrm>
            <a:off x="406188" y="1027906"/>
            <a:ext cx="4917825" cy="167994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5824"/>
              </a:lnSpc>
            </a:pPr>
            <a:endParaRPr lang="en-US" sz="6400" spc="-243" dirty="0">
              <a:solidFill>
                <a:srgbClr val="2D231F"/>
              </a:solidFill>
              <a:latin typeface="Poppins"/>
            </a:endParaRPr>
          </a:p>
          <a:p>
            <a:pPr>
              <a:lnSpc>
                <a:spcPts val="7280"/>
              </a:lnSpc>
            </a:pPr>
            <a:endParaRPr lang="en-US" sz="6400" spc="-243" dirty="0">
              <a:solidFill>
                <a:srgbClr val="2D231F"/>
              </a:solidFill>
              <a:latin typeface="Poppins"/>
            </a:endParaRPr>
          </a:p>
        </p:txBody>
      </p:sp>
      <p:sp>
        <p:nvSpPr>
          <p:cNvPr id="7" name="TextBox 14">
            <a:extLst>
              <a:ext uri="{FF2B5EF4-FFF2-40B4-BE49-F238E27FC236}">
                <a16:creationId xmlns:a16="http://schemas.microsoft.com/office/drawing/2014/main" id="{BC03F7B5-A35A-4431-89AF-B73933A6630D}"/>
              </a:ext>
            </a:extLst>
          </p:cNvPr>
          <p:cNvSpPr txBox="1"/>
          <p:nvPr/>
        </p:nvSpPr>
        <p:spPr>
          <a:xfrm>
            <a:off x="304588" y="846681"/>
            <a:ext cx="7356841" cy="65755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5453"/>
              </a:lnSpc>
            </a:pPr>
            <a:r>
              <a:rPr lang="en-US" sz="4000" spc="-227" dirty="0">
                <a:solidFill>
                  <a:srgbClr val="2D231F"/>
                </a:solidFill>
                <a:latin typeface="Poppins"/>
              </a:rPr>
              <a:t>Areas for Improvement</a:t>
            </a:r>
          </a:p>
        </p:txBody>
      </p:sp>
      <p:sp>
        <p:nvSpPr>
          <p:cNvPr id="8" name="TextBox 13">
            <a:extLst>
              <a:ext uri="{FF2B5EF4-FFF2-40B4-BE49-F238E27FC236}">
                <a16:creationId xmlns:a16="http://schemas.microsoft.com/office/drawing/2014/main" id="{F5DE742F-B0ED-4CC4-8D54-B1AB3CE41D52}"/>
              </a:ext>
            </a:extLst>
          </p:cNvPr>
          <p:cNvSpPr txBox="1"/>
          <p:nvPr/>
        </p:nvSpPr>
        <p:spPr>
          <a:xfrm>
            <a:off x="304588" y="15400"/>
            <a:ext cx="11768811" cy="69634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5824"/>
              </a:lnSpc>
            </a:pPr>
            <a:r>
              <a:rPr lang="en-US" sz="3600" spc="-243" dirty="0">
                <a:solidFill>
                  <a:srgbClr val="FFF9F7"/>
                </a:solidFill>
                <a:latin typeface="Poppins"/>
              </a:rPr>
              <a:t>1. Expected Lear</a:t>
            </a:r>
            <a:r>
              <a:rPr lang="th-TH" sz="3600" spc="-243" dirty="0">
                <a:solidFill>
                  <a:srgbClr val="FFF9F7"/>
                </a:solidFill>
                <a:latin typeface="Poppins"/>
              </a:rPr>
              <a:t> </a:t>
            </a:r>
            <a:r>
              <a:rPr lang="en-US" sz="3600" spc="-243" dirty="0" err="1">
                <a:solidFill>
                  <a:srgbClr val="FFF9F7"/>
                </a:solidFill>
                <a:latin typeface="Poppins"/>
              </a:rPr>
              <a:t>ning</a:t>
            </a:r>
            <a:r>
              <a:rPr lang="en-US" sz="3600" spc="-243" dirty="0">
                <a:solidFill>
                  <a:srgbClr val="FFF9F7"/>
                </a:solidFill>
                <a:latin typeface="Poppins"/>
              </a:rPr>
              <a:t> Outcomes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555B4F7-E3CE-42B9-85CA-52BCA836D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753AF-043A-42AE-B484-07A6C446CF4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21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FE5FBC-6C10-4D2B-9B59-CFA881E03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A168EE-B8B0-4A63-AE56-AECB58F478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4">
            <a:extLst>
              <a:ext uri="{FF2B5EF4-FFF2-40B4-BE49-F238E27FC236}">
                <a16:creationId xmlns:a16="http://schemas.microsoft.com/office/drawing/2014/main" id="{81EED2A7-B878-42D0-9CAB-C5A53A9362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13">
            <a:extLst>
              <a:ext uri="{FF2B5EF4-FFF2-40B4-BE49-F238E27FC236}">
                <a16:creationId xmlns:a16="http://schemas.microsoft.com/office/drawing/2014/main" id="{F3F07872-0692-4A46-81D8-87F5745BE0E7}"/>
              </a:ext>
            </a:extLst>
          </p:cNvPr>
          <p:cNvSpPr txBox="1"/>
          <p:nvPr/>
        </p:nvSpPr>
        <p:spPr>
          <a:xfrm>
            <a:off x="304588" y="15400"/>
            <a:ext cx="11768811" cy="66293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5824"/>
              </a:lnSpc>
            </a:pPr>
            <a:r>
              <a:rPr lang="en-US" sz="3600" spc="-243" dirty="0">
                <a:solidFill>
                  <a:srgbClr val="FFF9F7"/>
                </a:solidFill>
                <a:latin typeface="Poppins"/>
              </a:rPr>
              <a:t>2. </a:t>
            </a:r>
            <a:r>
              <a:rPr lang="en-US" sz="3600" spc="-243" dirty="0" err="1">
                <a:solidFill>
                  <a:srgbClr val="FFF9F7"/>
                </a:solidFill>
                <a:latin typeface="Poppins"/>
              </a:rPr>
              <a:t>Programme</a:t>
            </a:r>
            <a:r>
              <a:rPr lang="en-US" sz="3600" spc="-243" dirty="0">
                <a:solidFill>
                  <a:srgbClr val="FFF9F7"/>
                </a:solidFill>
                <a:latin typeface="Poppins"/>
              </a:rPr>
              <a:t> Structure &amp; Content</a:t>
            </a:r>
          </a:p>
        </p:txBody>
      </p:sp>
      <p:sp>
        <p:nvSpPr>
          <p:cNvPr id="6" name="TextBox 14">
            <a:extLst>
              <a:ext uri="{FF2B5EF4-FFF2-40B4-BE49-F238E27FC236}">
                <a16:creationId xmlns:a16="http://schemas.microsoft.com/office/drawing/2014/main" id="{36267148-D6DC-4E5B-A47E-0C13A723A8A0}"/>
              </a:ext>
            </a:extLst>
          </p:cNvPr>
          <p:cNvSpPr txBox="1"/>
          <p:nvPr/>
        </p:nvSpPr>
        <p:spPr>
          <a:xfrm>
            <a:off x="418888" y="914008"/>
            <a:ext cx="4917825" cy="67467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5824"/>
              </a:lnSpc>
            </a:pPr>
            <a:r>
              <a:rPr lang="en-US" sz="4000" spc="-243" dirty="0">
                <a:solidFill>
                  <a:srgbClr val="2D231F"/>
                </a:solidFill>
                <a:latin typeface="Poppins"/>
              </a:rPr>
              <a:t>Strengths</a:t>
            </a:r>
            <a:endParaRPr lang="en-US" sz="6400" spc="-243" dirty="0">
              <a:solidFill>
                <a:srgbClr val="2D231F"/>
              </a:solidFill>
              <a:latin typeface="Poppins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FB0DDD-C871-4EE5-A9C1-CA02A74758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753AF-043A-42AE-B484-07A6C446CF4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7759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FE5FBC-6C10-4D2B-9B59-CFA881E03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A168EE-B8B0-4A63-AE56-AECB58F478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4">
            <a:extLst>
              <a:ext uri="{FF2B5EF4-FFF2-40B4-BE49-F238E27FC236}">
                <a16:creationId xmlns:a16="http://schemas.microsoft.com/office/drawing/2014/main" id="{81EED2A7-B878-42D0-9CAB-C5A53A9362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01" y="-123904"/>
            <a:ext cx="12192000" cy="6966503"/>
          </a:xfrm>
          <a:prstGeom prst="rect">
            <a:avLst/>
          </a:prstGeom>
        </p:spPr>
      </p:pic>
      <p:sp>
        <p:nvSpPr>
          <p:cNvPr id="6" name="TextBox 14">
            <a:extLst>
              <a:ext uri="{FF2B5EF4-FFF2-40B4-BE49-F238E27FC236}">
                <a16:creationId xmlns:a16="http://schemas.microsoft.com/office/drawing/2014/main" id="{36267148-D6DC-4E5B-A47E-0C13A723A8A0}"/>
              </a:ext>
            </a:extLst>
          </p:cNvPr>
          <p:cNvSpPr txBox="1"/>
          <p:nvPr/>
        </p:nvSpPr>
        <p:spPr>
          <a:xfrm>
            <a:off x="406188" y="1027906"/>
            <a:ext cx="4917825" cy="167994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5824"/>
              </a:lnSpc>
            </a:pPr>
            <a:endParaRPr lang="en-US" sz="6400" spc="-243" dirty="0">
              <a:solidFill>
                <a:srgbClr val="2D231F"/>
              </a:solidFill>
              <a:latin typeface="Poppins"/>
            </a:endParaRPr>
          </a:p>
          <a:p>
            <a:pPr>
              <a:lnSpc>
                <a:spcPts val="7280"/>
              </a:lnSpc>
            </a:pPr>
            <a:endParaRPr lang="en-US" sz="6400" spc="-243" dirty="0">
              <a:solidFill>
                <a:srgbClr val="2D231F"/>
              </a:solidFill>
              <a:latin typeface="Poppins"/>
            </a:endParaRPr>
          </a:p>
        </p:txBody>
      </p:sp>
      <p:sp>
        <p:nvSpPr>
          <p:cNvPr id="7" name="TextBox 14">
            <a:extLst>
              <a:ext uri="{FF2B5EF4-FFF2-40B4-BE49-F238E27FC236}">
                <a16:creationId xmlns:a16="http://schemas.microsoft.com/office/drawing/2014/main" id="{BC03F7B5-A35A-4431-89AF-B73933A6630D}"/>
              </a:ext>
            </a:extLst>
          </p:cNvPr>
          <p:cNvSpPr txBox="1"/>
          <p:nvPr/>
        </p:nvSpPr>
        <p:spPr>
          <a:xfrm>
            <a:off x="304588" y="846681"/>
            <a:ext cx="7356841" cy="65755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5453"/>
              </a:lnSpc>
            </a:pPr>
            <a:r>
              <a:rPr lang="en-US" sz="4000" spc="-227" dirty="0">
                <a:solidFill>
                  <a:srgbClr val="2D231F"/>
                </a:solidFill>
                <a:latin typeface="Poppins"/>
              </a:rPr>
              <a:t>Areas for Improvement</a:t>
            </a:r>
          </a:p>
        </p:txBody>
      </p:sp>
      <p:sp>
        <p:nvSpPr>
          <p:cNvPr id="8" name="TextBox 13">
            <a:extLst>
              <a:ext uri="{FF2B5EF4-FFF2-40B4-BE49-F238E27FC236}">
                <a16:creationId xmlns:a16="http://schemas.microsoft.com/office/drawing/2014/main" id="{F5DE742F-B0ED-4CC4-8D54-B1AB3CE41D52}"/>
              </a:ext>
            </a:extLst>
          </p:cNvPr>
          <p:cNvSpPr txBox="1"/>
          <p:nvPr/>
        </p:nvSpPr>
        <p:spPr>
          <a:xfrm>
            <a:off x="304588" y="15400"/>
            <a:ext cx="11768811" cy="66293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5824"/>
              </a:lnSpc>
            </a:pPr>
            <a:r>
              <a:rPr lang="en-US" sz="3600" spc="-243" dirty="0">
                <a:solidFill>
                  <a:srgbClr val="FFF9F7"/>
                </a:solidFill>
                <a:latin typeface="Poppins"/>
              </a:rPr>
              <a:t>2. </a:t>
            </a:r>
            <a:r>
              <a:rPr lang="en-US" sz="3600" spc="-243" dirty="0" err="1">
                <a:solidFill>
                  <a:srgbClr val="FFF9F7"/>
                </a:solidFill>
                <a:latin typeface="Poppins"/>
              </a:rPr>
              <a:t>Programme</a:t>
            </a:r>
            <a:r>
              <a:rPr lang="en-US" sz="3600" spc="-243" dirty="0">
                <a:solidFill>
                  <a:srgbClr val="FFF9F7"/>
                </a:solidFill>
                <a:latin typeface="Poppins"/>
              </a:rPr>
              <a:t> Structure &amp; Content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0E73F2-289F-42C7-AB3E-EEA66E22CE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753AF-043A-42AE-B484-07A6C446CF4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8450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FE5FBC-6C10-4D2B-9B59-CFA881E03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A168EE-B8B0-4A63-AE56-AECB58F478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4">
            <a:extLst>
              <a:ext uri="{FF2B5EF4-FFF2-40B4-BE49-F238E27FC236}">
                <a16:creationId xmlns:a16="http://schemas.microsoft.com/office/drawing/2014/main" id="{81EED2A7-B878-42D0-9CAB-C5A53A9362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13">
            <a:extLst>
              <a:ext uri="{FF2B5EF4-FFF2-40B4-BE49-F238E27FC236}">
                <a16:creationId xmlns:a16="http://schemas.microsoft.com/office/drawing/2014/main" id="{F3F07872-0692-4A46-81D8-87F5745BE0E7}"/>
              </a:ext>
            </a:extLst>
          </p:cNvPr>
          <p:cNvSpPr txBox="1"/>
          <p:nvPr/>
        </p:nvSpPr>
        <p:spPr>
          <a:xfrm>
            <a:off x="304588" y="15400"/>
            <a:ext cx="11768811" cy="59561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5089"/>
              </a:lnSpc>
            </a:pPr>
            <a:r>
              <a:rPr lang="en-US" sz="3600" spc="-212" dirty="0">
                <a:solidFill>
                  <a:srgbClr val="FFF9F7"/>
                </a:solidFill>
                <a:latin typeface="Poppins"/>
              </a:rPr>
              <a:t>3. Teaching &amp; Learning Approach</a:t>
            </a:r>
          </a:p>
        </p:txBody>
      </p:sp>
      <p:sp>
        <p:nvSpPr>
          <p:cNvPr id="6" name="TextBox 14">
            <a:extLst>
              <a:ext uri="{FF2B5EF4-FFF2-40B4-BE49-F238E27FC236}">
                <a16:creationId xmlns:a16="http://schemas.microsoft.com/office/drawing/2014/main" id="{36267148-D6DC-4E5B-A47E-0C13A723A8A0}"/>
              </a:ext>
            </a:extLst>
          </p:cNvPr>
          <p:cNvSpPr txBox="1"/>
          <p:nvPr/>
        </p:nvSpPr>
        <p:spPr>
          <a:xfrm>
            <a:off x="418888" y="914008"/>
            <a:ext cx="4917825" cy="67467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5824"/>
              </a:lnSpc>
            </a:pPr>
            <a:r>
              <a:rPr lang="en-US" sz="4000" spc="-243" dirty="0">
                <a:solidFill>
                  <a:srgbClr val="2D231F"/>
                </a:solidFill>
                <a:latin typeface="Poppins"/>
              </a:rPr>
              <a:t>Strengths</a:t>
            </a:r>
            <a:endParaRPr lang="en-US" sz="6400" spc="-243" dirty="0">
              <a:solidFill>
                <a:srgbClr val="2D231F"/>
              </a:solidFill>
              <a:latin typeface="Poppins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283682-F6BE-4180-82DB-DAB2943E3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753AF-043A-42AE-B484-07A6C446CF4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3547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FE5FBC-6C10-4D2B-9B59-CFA881E03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A168EE-B8B0-4A63-AE56-AECB58F478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4">
            <a:extLst>
              <a:ext uri="{FF2B5EF4-FFF2-40B4-BE49-F238E27FC236}">
                <a16:creationId xmlns:a16="http://schemas.microsoft.com/office/drawing/2014/main" id="{81EED2A7-B878-42D0-9CAB-C5A53A9362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01" y="-123904"/>
            <a:ext cx="12192000" cy="6966503"/>
          </a:xfrm>
          <a:prstGeom prst="rect">
            <a:avLst/>
          </a:prstGeom>
        </p:spPr>
      </p:pic>
      <p:sp>
        <p:nvSpPr>
          <p:cNvPr id="6" name="TextBox 14">
            <a:extLst>
              <a:ext uri="{FF2B5EF4-FFF2-40B4-BE49-F238E27FC236}">
                <a16:creationId xmlns:a16="http://schemas.microsoft.com/office/drawing/2014/main" id="{36267148-D6DC-4E5B-A47E-0C13A723A8A0}"/>
              </a:ext>
            </a:extLst>
          </p:cNvPr>
          <p:cNvSpPr txBox="1"/>
          <p:nvPr/>
        </p:nvSpPr>
        <p:spPr>
          <a:xfrm>
            <a:off x="406188" y="1027906"/>
            <a:ext cx="4917825" cy="167994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5824"/>
              </a:lnSpc>
            </a:pPr>
            <a:endParaRPr lang="en-US" sz="6400" spc="-243" dirty="0">
              <a:solidFill>
                <a:srgbClr val="2D231F"/>
              </a:solidFill>
              <a:latin typeface="Poppins"/>
            </a:endParaRPr>
          </a:p>
          <a:p>
            <a:pPr>
              <a:lnSpc>
                <a:spcPts val="7280"/>
              </a:lnSpc>
            </a:pPr>
            <a:endParaRPr lang="en-US" sz="6400" spc="-243" dirty="0">
              <a:solidFill>
                <a:srgbClr val="2D231F"/>
              </a:solidFill>
              <a:latin typeface="Poppins"/>
            </a:endParaRPr>
          </a:p>
        </p:txBody>
      </p:sp>
      <p:sp>
        <p:nvSpPr>
          <p:cNvPr id="7" name="TextBox 14">
            <a:extLst>
              <a:ext uri="{FF2B5EF4-FFF2-40B4-BE49-F238E27FC236}">
                <a16:creationId xmlns:a16="http://schemas.microsoft.com/office/drawing/2014/main" id="{BC03F7B5-A35A-4431-89AF-B73933A6630D}"/>
              </a:ext>
            </a:extLst>
          </p:cNvPr>
          <p:cNvSpPr txBox="1"/>
          <p:nvPr/>
        </p:nvSpPr>
        <p:spPr>
          <a:xfrm>
            <a:off x="304588" y="846681"/>
            <a:ext cx="7356841" cy="65755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5453"/>
              </a:lnSpc>
            </a:pPr>
            <a:r>
              <a:rPr lang="en-US" sz="4000" spc="-227" dirty="0">
                <a:solidFill>
                  <a:srgbClr val="2D231F"/>
                </a:solidFill>
                <a:latin typeface="Poppins"/>
              </a:rPr>
              <a:t>Areas for Improvement</a:t>
            </a:r>
          </a:p>
        </p:txBody>
      </p:sp>
      <p:sp>
        <p:nvSpPr>
          <p:cNvPr id="8" name="TextBox 13">
            <a:extLst>
              <a:ext uri="{FF2B5EF4-FFF2-40B4-BE49-F238E27FC236}">
                <a16:creationId xmlns:a16="http://schemas.microsoft.com/office/drawing/2014/main" id="{F5DE742F-B0ED-4CC4-8D54-B1AB3CE41D52}"/>
              </a:ext>
            </a:extLst>
          </p:cNvPr>
          <p:cNvSpPr txBox="1"/>
          <p:nvPr/>
        </p:nvSpPr>
        <p:spPr>
          <a:xfrm>
            <a:off x="304588" y="15400"/>
            <a:ext cx="11768811" cy="59561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5089"/>
              </a:lnSpc>
            </a:pPr>
            <a:r>
              <a:rPr lang="en-US" sz="3600" spc="-212" dirty="0">
                <a:solidFill>
                  <a:srgbClr val="FFF9F7"/>
                </a:solidFill>
                <a:latin typeface="Poppins"/>
              </a:rPr>
              <a:t>3. Teaching &amp; Learning Approach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07ABF1-F789-4064-9E06-A293F29E4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753AF-043A-42AE-B484-07A6C446CF4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8045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FE5FBC-6C10-4D2B-9B59-CFA881E03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A168EE-B8B0-4A63-AE56-AECB58F478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4">
            <a:extLst>
              <a:ext uri="{FF2B5EF4-FFF2-40B4-BE49-F238E27FC236}">
                <a16:creationId xmlns:a16="http://schemas.microsoft.com/office/drawing/2014/main" id="{81EED2A7-B878-42D0-9CAB-C5A53A9362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13">
            <a:extLst>
              <a:ext uri="{FF2B5EF4-FFF2-40B4-BE49-F238E27FC236}">
                <a16:creationId xmlns:a16="http://schemas.microsoft.com/office/drawing/2014/main" id="{F3F07872-0692-4A46-81D8-87F5745BE0E7}"/>
              </a:ext>
            </a:extLst>
          </p:cNvPr>
          <p:cNvSpPr txBox="1"/>
          <p:nvPr/>
        </p:nvSpPr>
        <p:spPr>
          <a:xfrm>
            <a:off x="304588" y="15400"/>
            <a:ext cx="11768811" cy="66293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5824"/>
              </a:lnSpc>
            </a:pPr>
            <a:r>
              <a:rPr lang="en-US" sz="3600" spc="-243" dirty="0">
                <a:solidFill>
                  <a:srgbClr val="FFF9F7"/>
                </a:solidFill>
                <a:latin typeface="Poppins"/>
              </a:rPr>
              <a:t>4. Student Assessment</a:t>
            </a:r>
          </a:p>
        </p:txBody>
      </p:sp>
      <p:sp>
        <p:nvSpPr>
          <p:cNvPr id="6" name="TextBox 14">
            <a:extLst>
              <a:ext uri="{FF2B5EF4-FFF2-40B4-BE49-F238E27FC236}">
                <a16:creationId xmlns:a16="http://schemas.microsoft.com/office/drawing/2014/main" id="{36267148-D6DC-4E5B-A47E-0C13A723A8A0}"/>
              </a:ext>
            </a:extLst>
          </p:cNvPr>
          <p:cNvSpPr txBox="1"/>
          <p:nvPr/>
        </p:nvSpPr>
        <p:spPr>
          <a:xfrm>
            <a:off x="418888" y="914008"/>
            <a:ext cx="4917825" cy="67467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5824"/>
              </a:lnSpc>
            </a:pPr>
            <a:r>
              <a:rPr lang="en-US" sz="4000" spc="-243" dirty="0">
                <a:solidFill>
                  <a:srgbClr val="2D231F"/>
                </a:solidFill>
                <a:latin typeface="Poppins"/>
              </a:rPr>
              <a:t>Strengths</a:t>
            </a:r>
            <a:endParaRPr lang="en-US" sz="6400" spc="-243" dirty="0">
              <a:solidFill>
                <a:srgbClr val="2D231F"/>
              </a:solidFill>
              <a:latin typeface="Poppins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A30362-0010-41FB-AF20-900CE1E341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753AF-043A-42AE-B484-07A6C446CF4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2913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เอกสาร" ma:contentTypeID="0x010100E4A1308C125C76449141CB8C2B03E514" ma:contentTypeVersion="18" ma:contentTypeDescription="สร้างเอกสารใหม่" ma:contentTypeScope="" ma:versionID="78ea7b204b6a144e8c2302c943862814">
  <xsd:schema xmlns:xsd="http://www.w3.org/2001/XMLSchema" xmlns:xs="http://www.w3.org/2001/XMLSchema" xmlns:p="http://schemas.microsoft.com/office/2006/metadata/properties" xmlns:ns3="da0bc308-3d4d-4eee-ade7-7ce7dfddb180" xmlns:ns4="ca6c27d6-e786-4720-88ab-7496bb518771" targetNamespace="http://schemas.microsoft.com/office/2006/metadata/properties" ma:root="true" ma:fieldsID="16ccffe43483b838bba5c7f1f4c423c4" ns3:_="" ns4:_="">
    <xsd:import namespace="da0bc308-3d4d-4eee-ade7-7ce7dfddb180"/>
    <xsd:import namespace="ca6c27d6-e786-4720-88ab-7496bb518771"/>
    <xsd:element name="properties">
      <xsd:complexType>
        <xsd:sequence>
          <xsd:element name="documentManagement">
            <xsd:complexType>
              <xsd:all>
                <xsd:element ref="ns3:SharedWithDetails" minOccurs="0"/>
                <xsd:element ref="ns3:SharedWithUser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KeyPoints" minOccurs="0"/>
                <xsd:element ref="ns4:MediaServiceKeyPoints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ServiceLocation" minOccurs="0"/>
                <xsd:element ref="ns4:MediaLengthInSeconds" minOccurs="0"/>
                <xsd:element ref="ns4:MediaServiceSearchProperties" minOccurs="0"/>
                <xsd:element ref="ns4:_activity" minOccurs="0"/>
                <xsd:element ref="ns4:MediaServiceObjectDetectorVersions" minOccurs="0"/>
                <xsd:element ref="ns4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0bc308-3d4d-4eee-ade7-7ce7dfddb180" elementFormDefault="qualified">
    <xsd:import namespace="http://schemas.microsoft.com/office/2006/documentManagement/types"/>
    <xsd:import namespace="http://schemas.microsoft.com/office/infopath/2007/PartnerControls"/>
    <xsd:element name="SharedWithDetails" ma:index="8" nillable="true" ma:displayName="แชร์พร้อมกับรายละเอียด" ma:internalName="SharedWithDetails" ma:readOnly="true">
      <xsd:simpleType>
        <xsd:restriction base="dms:Note">
          <xsd:maxLength value="255"/>
        </xsd:restriction>
      </xsd:simpleType>
    </xsd:element>
    <xsd:element name="SharedWithUsers" ma:index="9" nillable="true" ma:displayName="แชร์กับ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10" nillable="true" ma:displayName="การแชร์แฮชคำแนะนำ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6c27d6-e786-4720-88ab-7496bb51877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23" nillable="true" ma:displayName="_activity" ma:hidden="true" ma:internalName="_activity">
      <xsd:simpleType>
        <xsd:restriction base="dms:Note"/>
      </xsd:simple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25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ชนิดเนื้อหา"/>
        <xsd:element ref="dc:title" minOccurs="0" maxOccurs="1" ma:index="4" ma:displayName="ชื่อเรื่อง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ca6c27d6-e786-4720-88ab-7496bb518771" xsi:nil="true"/>
  </documentManagement>
</p:properties>
</file>

<file path=customXml/itemProps1.xml><?xml version="1.0" encoding="utf-8"?>
<ds:datastoreItem xmlns:ds="http://schemas.openxmlformats.org/officeDocument/2006/customXml" ds:itemID="{DD720167-7632-47C3-8CD2-539DF3C2C1B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A4A2D3E-4088-4954-BC47-EA51CE6939E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a0bc308-3d4d-4eee-ade7-7ce7dfddb180"/>
    <ds:schemaRef ds:uri="ca6c27d6-e786-4720-88ab-7496bb51877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66B7D15-A92E-4EA9-BBD6-91EEE3E7CA93}">
  <ds:schemaRefs>
    <ds:schemaRef ds:uri="http://schemas.microsoft.com/office/2006/metadata/properties"/>
    <ds:schemaRef ds:uri="ca6c27d6-e786-4720-88ab-7496bb518771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da0bc308-3d4d-4eee-ade7-7ce7dfddb180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156</Words>
  <Application>Microsoft Office PowerPoint</Application>
  <PresentationFormat>Widescreen</PresentationFormat>
  <Paragraphs>58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Poppins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Kitkachon Oiuson</dc:creator>
  <cp:lastModifiedBy>varapornd manrit</cp:lastModifiedBy>
  <cp:revision>2</cp:revision>
  <dcterms:created xsi:type="dcterms:W3CDTF">2024-01-12T03:41:58Z</dcterms:created>
  <dcterms:modified xsi:type="dcterms:W3CDTF">2024-04-26T07:46:26Z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0x010100E4A1308C125C76449141CB8C2B03E514</vt:lpwstr>
  </property>
</Properties>
</file>